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71" r:id="rId4"/>
    <p:sldId id="261" r:id="rId5"/>
    <p:sldId id="292" r:id="rId6"/>
    <p:sldId id="274" r:id="rId7"/>
    <p:sldId id="280" r:id="rId8"/>
    <p:sldId id="282" r:id="rId9"/>
    <p:sldId id="289" r:id="rId10"/>
    <p:sldId id="290" r:id="rId11"/>
    <p:sldId id="294" r:id="rId12"/>
    <p:sldId id="291" r:id="rId13"/>
    <p:sldId id="283" r:id="rId14"/>
    <p:sldId id="297" r:id="rId15"/>
    <p:sldId id="295" r:id="rId16"/>
    <p:sldId id="296" r:id="rId17"/>
    <p:sldId id="293" r:id="rId18"/>
    <p:sldId id="263" r:id="rId19"/>
    <p:sldId id="287" r:id="rId20"/>
    <p:sldId id="265" r:id="rId21"/>
    <p:sldId id="266" r:id="rId22"/>
    <p:sldId id="273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1" autoAdjust="0"/>
    <p:restoredTop sz="96159" autoAdjust="0"/>
  </p:normalViewPr>
  <p:slideViewPr>
    <p:cSldViewPr>
      <p:cViewPr varScale="1">
        <p:scale>
          <a:sx n="70" d="100"/>
          <a:sy n="70" d="100"/>
        </p:scale>
        <p:origin x="-8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0DA99-B44A-4A4B-B0A5-A375F1AB663E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206E31-901E-41B9-96AB-666E0FD438AE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 этап</a:t>
          </a:r>
          <a:endParaRPr lang="ru-RU" sz="32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89A1D42-E61D-4D7A-AA37-AFB73B91C48D}" type="parTrans" cxnId="{F370DB3C-E7FB-4BA4-85B8-3F0DDE5F21A5}">
      <dgm:prSet/>
      <dgm:spPr/>
      <dgm:t>
        <a:bodyPr/>
        <a:lstStyle/>
        <a:p>
          <a:endParaRPr lang="ru-RU"/>
        </a:p>
      </dgm:t>
    </dgm:pt>
    <dgm:pt modelId="{0623C1F6-663F-4AFC-B6F6-15F0AA6424E8}" type="sibTrans" cxnId="{F370DB3C-E7FB-4BA4-85B8-3F0DDE5F21A5}">
      <dgm:prSet/>
      <dgm:spPr/>
      <dgm:t>
        <a:bodyPr/>
        <a:lstStyle/>
        <a:p>
          <a:endParaRPr lang="ru-RU"/>
        </a:p>
      </dgm:t>
    </dgm:pt>
    <dgm:pt modelId="{10DCD760-7327-4A65-B945-3ABD5DCE0F6D}">
      <dgm:prSet phldrT="[Текст]"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Подбор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методического и практического материала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 разработке системы планирования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64303DC-29B1-435B-822E-F0B25245EF15}" type="parTrans" cxnId="{2273C7C2-BAA4-470A-898A-342ADF9E49BD}">
      <dgm:prSet/>
      <dgm:spPr/>
      <dgm:t>
        <a:bodyPr/>
        <a:lstStyle/>
        <a:p>
          <a:endParaRPr lang="ru-RU"/>
        </a:p>
      </dgm:t>
    </dgm:pt>
    <dgm:pt modelId="{C2EAD71A-2846-4FDB-ADF8-5729EC28D012}" type="sibTrans" cxnId="{2273C7C2-BAA4-470A-898A-342ADF9E49BD}">
      <dgm:prSet/>
      <dgm:spPr/>
      <dgm:t>
        <a:bodyPr/>
        <a:lstStyle/>
        <a:p>
          <a:endParaRPr lang="ru-RU"/>
        </a:p>
      </dgm:t>
    </dgm:pt>
    <dgm:pt modelId="{05A80053-5797-4284-B0FF-F9C58CBAF082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Диагностика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развития познавательной активности у детей и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готовность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родителей к совместной работе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1CDDB0D-1BA6-43DA-B2C8-B67766126E2D}" type="parTrans" cxnId="{612551A4-4CF5-42C3-BD2E-7ADF0C1CA0C7}">
      <dgm:prSet/>
      <dgm:spPr/>
      <dgm:t>
        <a:bodyPr/>
        <a:lstStyle/>
        <a:p>
          <a:endParaRPr lang="ru-RU"/>
        </a:p>
      </dgm:t>
    </dgm:pt>
    <dgm:pt modelId="{51D4F95B-FCF8-417E-B64D-2F0789D9F284}" type="sibTrans" cxnId="{612551A4-4CF5-42C3-BD2E-7ADF0C1CA0C7}">
      <dgm:prSet/>
      <dgm:spPr/>
      <dgm:t>
        <a:bodyPr/>
        <a:lstStyle/>
        <a:p>
          <a:endParaRPr lang="ru-RU"/>
        </a:p>
      </dgm:t>
    </dgm:pt>
    <dgm:pt modelId="{099AE81C-F7D6-4669-B688-5465A2EFCBBE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 этап</a:t>
          </a:r>
          <a:endParaRPr lang="ru-RU" sz="32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98B5D5C-BB8B-4BEC-8AD6-9A1F9DFBF369}" type="parTrans" cxnId="{744338A5-5F7F-432B-B102-88B2F8EE1BC8}">
      <dgm:prSet/>
      <dgm:spPr/>
      <dgm:t>
        <a:bodyPr/>
        <a:lstStyle/>
        <a:p>
          <a:endParaRPr lang="ru-RU"/>
        </a:p>
      </dgm:t>
    </dgm:pt>
    <dgm:pt modelId="{6CBC3730-E947-416F-8B1C-E7998449BE8A}" type="sibTrans" cxnId="{744338A5-5F7F-432B-B102-88B2F8EE1BC8}">
      <dgm:prSet/>
      <dgm:spPr/>
      <dgm:t>
        <a:bodyPr/>
        <a:lstStyle/>
        <a:p>
          <a:endParaRPr lang="ru-RU"/>
        </a:p>
      </dgm:t>
    </dgm:pt>
    <dgm:pt modelId="{7732EC2B-A450-4558-95B1-0040B11CE488}">
      <dgm:prSet phldrT="[Текст]" custT="1"/>
      <dgm:spPr/>
      <dgm:t>
        <a:bodyPr/>
        <a:lstStyle/>
        <a:p>
          <a:pPr algn="just"/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415BD75-6B1B-42A0-B81F-E2D442260E4E}" type="parTrans" cxnId="{F563B1D7-5796-471D-AE55-5360EDAE186A}">
      <dgm:prSet/>
      <dgm:spPr/>
      <dgm:t>
        <a:bodyPr/>
        <a:lstStyle/>
        <a:p>
          <a:endParaRPr lang="ru-RU"/>
        </a:p>
      </dgm:t>
    </dgm:pt>
    <dgm:pt modelId="{2B1E47FD-5E20-412D-A867-07006F96F702}" type="sibTrans" cxnId="{F563B1D7-5796-471D-AE55-5360EDAE186A}">
      <dgm:prSet/>
      <dgm:spPr/>
      <dgm:t>
        <a:bodyPr/>
        <a:lstStyle/>
        <a:p>
          <a:endParaRPr lang="ru-RU"/>
        </a:p>
      </dgm:t>
    </dgm:pt>
    <dgm:pt modelId="{B2FD0597-6FF1-4C5C-84E3-4E3C91F21305}">
      <dgm:prSet phldrT="[Текст]"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Создание развивающей предметно-пространственной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среды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в группе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4513DE0-BCB6-422C-B017-7075A5023B68}" type="parTrans" cxnId="{20766B2A-7215-43E8-98E6-DD2ED52B33D0}">
      <dgm:prSet/>
      <dgm:spPr/>
      <dgm:t>
        <a:bodyPr/>
        <a:lstStyle/>
        <a:p>
          <a:endParaRPr lang="ru-RU"/>
        </a:p>
      </dgm:t>
    </dgm:pt>
    <dgm:pt modelId="{47EC7481-4841-4463-9353-75D9602E2CC9}" type="sibTrans" cxnId="{20766B2A-7215-43E8-98E6-DD2ED52B33D0}">
      <dgm:prSet/>
      <dgm:spPr/>
      <dgm:t>
        <a:bodyPr/>
        <a:lstStyle/>
        <a:p>
          <a:endParaRPr lang="ru-RU"/>
        </a:p>
      </dgm:t>
    </dgm:pt>
    <dgm:pt modelId="{9305C2AF-A229-4117-8CE5-B19DFD02AC72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 этап</a:t>
          </a:r>
          <a:endParaRPr lang="ru-RU" sz="32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77E4A1-C142-455D-A2EC-15B8F7ADF9D9}" type="parTrans" cxnId="{6E953394-DC9E-408C-A25B-BF7060BC556A}">
      <dgm:prSet/>
      <dgm:spPr/>
      <dgm:t>
        <a:bodyPr/>
        <a:lstStyle/>
        <a:p>
          <a:endParaRPr lang="ru-RU"/>
        </a:p>
      </dgm:t>
    </dgm:pt>
    <dgm:pt modelId="{61645F2B-5678-492C-97A6-A34B5B7272CB}" type="sibTrans" cxnId="{6E953394-DC9E-408C-A25B-BF7060BC556A}">
      <dgm:prSet/>
      <dgm:spPr/>
      <dgm:t>
        <a:bodyPr/>
        <a:lstStyle/>
        <a:p>
          <a:endParaRPr lang="ru-RU"/>
        </a:p>
      </dgm:t>
    </dgm:pt>
    <dgm:pt modelId="{0CFA870C-E551-4C37-95CE-6597FC21D3FC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Мониторинг результативности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проделанной работы (повторная диагностика познавательной активности детей)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7362E06-36BE-40E6-9493-8DD34992093E}" type="parTrans" cxnId="{CE36A80D-82FD-4221-80EA-468DC5974447}">
      <dgm:prSet/>
      <dgm:spPr/>
      <dgm:t>
        <a:bodyPr/>
        <a:lstStyle/>
        <a:p>
          <a:endParaRPr lang="ru-RU"/>
        </a:p>
      </dgm:t>
    </dgm:pt>
    <dgm:pt modelId="{656FDDD1-C68E-4B3D-AEEC-0197AAF30F3D}" type="sibTrans" cxnId="{CE36A80D-82FD-4221-80EA-468DC5974447}">
      <dgm:prSet/>
      <dgm:spPr/>
      <dgm:t>
        <a:bodyPr/>
        <a:lstStyle/>
        <a:p>
          <a:endParaRPr lang="ru-RU"/>
        </a:p>
      </dgm:t>
    </dgm:pt>
    <dgm:pt modelId="{82B0E345-8E56-4708-B201-49DBB50C0EFD}">
      <dgm:prSet phldrT="[Текст]"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Привлечение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(законных представителей) к совместной работе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7E04493-ECB4-4CFA-97FC-6B86CDD9BA43}" type="parTrans" cxnId="{3C6DC493-D446-4A77-8131-44E8C957E142}">
      <dgm:prSet/>
      <dgm:spPr/>
      <dgm:t>
        <a:bodyPr/>
        <a:lstStyle/>
        <a:p>
          <a:endParaRPr lang="ru-RU"/>
        </a:p>
      </dgm:t>
    </dgm:pt>
    <dgm:pt modelId="{15074BFD-C223-49E0-9095-E24D42674269}" type="sibTrans" cxnId="{3C6DC493-D446-4A77-8131-44E8C957E142}">
      <dgm:prSet/>
      <dgm:spPr/>
      <dgm:t>
        <a:bodyPr/>
        <a:lstStyle/>
        <a:p>
          <a:endParaRPr lang="ru-RU"/>
        </a:p>
      </dgm:t>
    </dgm:pt>
    <dgm:pt modelId="{7FED2455-5A9A-47E6-AFF6-FE948CE4ED14}" type="pres">
      <dgm:prSet presAssocID="{9850DA99-B44A-4A4B-B0A5-A375F1AB66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BE3B6-3717-4064-A752-75C65CA3E48E}" type="pres">
      <dgm:prSet presAssocID="{5A206E31-901E-41B9-96AB-666E0FD438AE}" presName="composite" presStyleCnt="0"/>
      <dgm:spPr/>
    </dgm:pt>
    <dgm:pt modelId="{3148F311-0877-42A6-AB48-1511FDDD0D03}" type="pres">
      <dgm:prSet presAssocID="{5A206E31-901E-41B9-96AB-666E0FD438A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E8DE4-EA88-4505-996C-F68E041DC937}" type="pres">
      <dgm:prSet presAssocID="{5A206E31-901E-41B9-96AB-666E0FD438AE}" presName="descendantText" presStyleLbl="alignAcc1" presStyleIdx="0" presStyleCnt="3" custScaleY="99155" custLinFactNeighborX="711" custLinFactNeighborY="3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86752-68B7-455D-8014-8A9D6FA898C5}" type="pres">
      <dgm:prSet presAssocID="{0623C1F6-663F-4AFC-B6F6-15F0AA6424E8}" presName="sp" presStyleCnt="0"/>
      <dgm:spPr/>
    </dgm:pt>
    <dgm:pt modelId="{5A8BEA34-04AA-4F87-A383-639C7E8FBD08}" type="pres">
      <dgm:prSet presAssocID="{099AE81C-F7D6-4669-B688-5465A2EFCBBE}" presName="composite" presStyleCnt="0"/>
      <dgm:spPr/>
    </dgm:pt>
    <dgm:pt modelId="{788BEBBA-C1C5-4158-907E-2E729D706334}" type="pres">
      <dgm:prSet presAssocID="{099AE81C-F7D6-4669-B688-5465A2EFCBB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CECBA-475A-4128-A40F-5B0253D6CAB1}" type="pres">
      <dgm:prSet presAssocID="{099AE81C-F7D6-4669-B688-5465A2EFCBBE}" presName="descendantText" presStyleLbl="alignAcc1" presStyleIdx="1" presStyleCnt="3" custScaleX="100634" custScaleY="115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00F42-E16C-4B98-A254-858CF78ADD11}" type="pres">
      <dgm:prSet presAssocID="{6CBC3730-E947-416F-8B1C-E7998449BE8A}" presName="sp" presStyleCnt="0"/>
      <dgm:spPr/>
    </dgm:pt>
    <dgm:pt modelId="{5D592DAC-AC1A-442F-B157-3CCEFFD9C7FB}" type="pres">
      <dgm:prSet presAssocID="{9305C2AF-A229-4117-8CE5-B19DFD02AC72}" presName="composite" presStyleCnt="0"/>
      <dgm:spPr/>
    </dgm:pt>
    <dgm:pt modelId="{C82644E6-7A05-47BC-A60F-3787A10421FA}" type="pres">
      <dgm:prSet presAssocID="{9305C2AF-A229-4117-8CE5-B19DFD02AC7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AF6F5-FB40-4DE8-B1EE-9430865458E6}" type="pres">
      <dgm:prSet presAssocID="{9305C2AF-A229-4117-8CE5-B19DFD02AC72}" presName="descendantText" presStyleLbl="alignAcc1" presStyleIdx="2" presStyleCnt="3" custScaleY="102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6EDC92-168F-4538-97B1-6CE59869569B}" type="presOf" srcId="{099AE81C-F7D6-4669-B688-5465A2EFCBBE}" destId="{788BEBBA-C1C5-4158-907E-2E729D706334}" srcOrd="0" destOrd="0" presId="urn:microsoft.com/office/officeart/2005/8/layout/chevron2"/>
    <dgm:cxn modelId="{20766B2A-7215-43E8-98E6-DD2ED52B33D0}" srcId="{099AE81C-F7D6-4669-B688-5465A2EFCBBE}" destId="{B2FD0597-6FF1-4C5C-84E3-4E3C91F21305}" srcOrd="1" destOrd="0" parTransId="{F4513DE0-BCB6-422C-B017-7075A5023B68}" sibTransId="{47EC7481-4841-4463-9353-75D9602E2CC9}"/>
    <dgm:cxn modelId="{4607E1D6-B9E5-4389-997E-1A13C930B660}" type="presOf" srcId="{B2FD0597-6FF1-4C5C-84E3-4E3C91F21305}" destId="{401CECBA-475A-4128-A40F-5B0253D6CAB1}" srcOrd="0" destOrd="1" presId="urn:microsoft.com/office/officeart/2005/8/layout/chevron2"/>
    <dgm:cxn modelId="{CE36A80D-82FD-4221-80EA-468DC5974447}" srcId="{9305C2AF-A229-4117-8CE5-B19DFD02AC72}" destId="{0CFA870C-E551-4C37-95CE-6597FC21D3FC}" srcOrd="0" destOrd="0" parTransId="{57362E06-36BE-40E6-9493-8DD34992093E}" sibTransId="{656FDDD1-C68E-4B3D-AEEC-0197AAF30F3D}"/>
    <dgm:cxn modelId="{68463F01-A022-41B0-A692-DA6E6D437D74}" type="presOf" srcId="{0CFA870C-E551-4C37-95CE-6597FC21D3FC}" destId="{EC8AF6F5-FB40-4DE8-B1EE-9430865458E6}" srcOrd="0" destOrd="0" presId="urn:microsoft.com/office/officeart/2005/8/layout/chevron2"/>
    <dgm:cxn modelId="{3C6DC493-D446-4A77-8131-44E8C957E142}" srcId="{099AE81C-F7D6-4669-B688-5465A2EFCBBE}" destId="{82B0E345-8E56-4708-B201-49DBB50C0EFD}" srcOrd="2" destOrd="0" parTransId="{37E04493-ECB4-4CFA-97FC-6B86CDD9BA43}" sibTransId="{15074BFD-C223-49E0-9095-E24D42674269}"/>
    <dgm:cxn modelId="{E07AFDE8-E41A-420D-ABB5-9036B24EEECF}" type="presOf" srcId="{7732EC2B-A450-4558-95B1-0040B11CE488}" destId="{401CECBA-475A-4128-A40F-5B0253D6CAB1}" srcOrd="0" destOrd="0" presId="urn:microsoft.com/office/officeart/2005/8/layout/chevron2"/>
    <dgm:cxn modelId="{F563B1D7-5796-471D-AE55-5360EDAE186A}" srcId="{099AE81C-F7D6-4669-B688-5465A2EFCBBE}" destId="{7732EC2B-A450-4558-95B1-0040B11CE488}" srcOrd="0" destOrd="0" parTransId="{F415BD75-6B1B-42A0-B81F-E2D442260E4E}" sibTransId="{2B1E47FD-5E20-412D-A867-07006F96F702}"/>
    <dgm:cxn modelId="{F370DB3C-E7FB-4BA4-85B8-3F0DDE5F21A5}" srcId="{9850DA99-B44A-4A4B-B0A5-A375F1AB663E}" destId="{5A206E31-901E-41B9-96AB-666E0FD438AE}" srcOrd="0" destOrd="0" parTransId="{489A1D42-E61D-4D7A-AA37-AFB73B91C48D}" sibTransId="{0623C1F6-663F-4AFC-B6F6-15F0AA6424E8}"/>
    <dgm:cxn modelId="{612551A4-4CF5-42C3-BD2E-7ADF0C1CA0C7}" srcId="{5A206E31-901E-41B9-96AB-666E0FD438AE}" destId="{05A80053-5797-4284-B0FF-F9C58CBAF082}" srcOrd="1" destOrd="0" parTransId="{51CDDB0D-1BA6-43DA-B2C8-B67766126E2D}" sibTransId="{51D4F95B-FCF8-417E-B64D-2F0789D9F284}"/>
    <dgm:cxn modelId="{6E953394-DC9E-408C-A25B-BF7060BC556A}" srcId="{9850DA99-B44A-4A4B-B0A5-A375F1AB663E}" destId="{9305C2AF-A229-4117-8CE5-B19DFD02AC72}" srcOrd="2" destOrd="0" parTransId="{4177E4A1-C142-455D-A2EC-15B8F7ADF9D9}" sibTransId="{61645F2B-5678-492C-97A6-A34B5B7272CB}"/>
    <dgm:cxn modelId="{AE08F5ED-CEAB-42AE-90E6-D50E88CEE45A}" type="presOf" srcId="{5A206E31-901E-41B9-96AB-666E0FD438AE}" destId="{3148F311-0877-42A6-AB48-1511FDDD0D03}" srcOrd="0" destOrd="0" presId="urn:microsoft.com/office/officeart/2005/8/layout/chevron2"/>
    <dgm:cxn modelId="{8B9FF85C-7AA7-40CB-942F-0B442D34A340}" type="presOf" srcId="{82B0E345-8E56-4708-B201-49DBB50C0EFD}" destId="{401CECBA-475A-4128-A40F-5B0253D6CAB1}" srcOrd="0" destOrd="2" presId="urn:microsoft.com/office/officeart/2005/8/layout/chevron2"/>
    <dgm:cxn modelId="{2273C7C2-BAA4-470A-898A-342ADF9E49BD}" srcId="{5A206E31-901E-41B9-96AB-666E0FD438AE}" destId="{10DCD760-7327-4A65-B945-3ABD5DCE0F6D}" srcOrd="0" destOrd="0" parTransId="{264303DC-29B1-435B-822E-F0B25245EF15}" sibTransId="{C2EAD71A-2846-4FDB-ADF8-5729EC28D012}"/>
    <dgm:cxn modelId="{936BF99D-142C-4513-8CA0-9D6F28E27B4E}" type="presOf" srcId="{10DCD760-7327-4A65-B945-3ABD5DCE0F6D}" destId="{F80E8DE4-EA88-4505-996C-F68E041DC937}" srcOrd="0" destOrd="0" presId="urn:microsoft.com/office/officeart/2005/8/layout/chevron2"/>
    <dgm:cxn modelId="{6E7D65E1-0FB2-4D37-8711-C058ED42F5C7}" type="presOf" srcId="{9850DA99-B44A-4A4B-B0A5-A375F1AB663E}" destId="{7FED2455-5A9A-47E6-AFF6-FE948CE4ED14}" srcOrd="0" destOrd="0" presId="urn:microsoft.com/office/officeart/2005/8/layout/chevron2"/>
    <dgm:cxn modelId="{84041682-A56D-478C-AB94-AE346CE86CD5}" type="presOf" srcId="{9305C2AF-A229-4117-8CE5-B19DFD02AC72}" destId="{C82644E6-7A05-47BC-A60F-3787A10421FA}" srcOrd="0" destOrd="0" presId="urn:microsoft.com/office/officeart/2005/8/layout/chevron2"/>
    <dgm:cxn modelId="{C4DEB9B8-E24C-40B9-84F6-F4E0D0BFEAA2}" type="presOf" srcId="{05A80053-5797-4284-B0FF-F9C58CBAF082}" destId="{F80E8DE4-EA88-4505-996C-F68E041DC937}" srcOrd="0" destOrd="1" presId="urn:microsoft.com/office/officeart/2005/8/layout/chevron2"/>
    <dgm:cxn modelId="{744338A5-5F7F-432B-B102-88B2F8EE1BC8}" srcId="{9850DA99-B44A-4A4B-B0A5-A375F1AB663E}" destId="{099AE81C-F7D6-4669-B688-5465A2EFCBBE}" srcOrd="1" destOrd="0" parTransId="{298B5D5C-BB8B-4BEC-8AD6-9A1F9DFBF369}" sibTransId="{6CBC3730-E947-416F-8B1C-E7998449BE8A}"/>
    <dgm:cxn modelId="{F7AADF38-F211-4CC5-9AC1-90B5F9124720}" type="presParOf" srcId="{7FED2455-5A9A-47E6-AFF6-FE948CE4ED14}" destId="{E7ABE3B6-3717-4064-A752-75C65CA3E48E}" srcOrd="0" destOrd="0" presId="urn:microsoft.com/office/officeart/2005/8/layout/chevron2"/>
    <dgm:cxn modelId="{3C492B01-06A9-4CC1-BE2D-684343D25782}" type="presParOf" srcId="{E7ABE3B6-3717-4064-A752-75C65CA3E48E}" destId="{3148F311-0877-42A6-AB48-1511FDDD0D03}" srcOrd="0" destOrd="0" presId="urn:microsoft.com/office/officeart/2005/8/layout/chevron2"/>
    <dgm:cxn modelId="{70D63320-E624-4DD1-A738-630758B705E6}" type="presParOf" srcId="{E7ABE3B6-3717-4064-A752-75C65CA3E48E}" destId="{F80E8DE4-EA88-4505-996C-F68E041DC937}" srcOrd="1" destOrd="0" presId="urn:microsoft.com/office/officeart/2005/8/layout/chevron2"/>
    <dgm:cxn modelId="{E2A0112F-27EB-4F3F-82E3-F1BED9ED075E}" type="presParOf" srcId="{7FED2455-5A9A-47E6-AFF6-FE948CE4ED14}" destId="{FF686752-68B7-455D-8014-8A9D6FA898C5}" srcOrd="1" destOrd="0" presId="urn:microsoft.com/office/officeart/2005/8/layout/chevron2"/>
    <dgm:cxn modelId="{2EB8286F-729C-44D9-8880-D9523D8EEED7}" type="presParOf" srcId="{7FED2455-5A9A-47E6-AFF6-FE948CE4ED14}" destId="{5A8BEA34-04AA-4F87-A383-639C7E8FBD08}" srcOrd="2" destOrd="0" presId="urn:microsoft.com/office/officeart/2005/8/layout/chevron2"/>
    <dgm:cxn modelId="{26B24512-1F5A-4D07-85C1-AEF37F08143E}" type="presParOf" srcId="{5A8BEA34-04AA-4F87-A383-639C7E8FBD08}" destId="{788BEBBA-C1C5-4158-907E-2E729D706334}" srcOrd="0" destOrd="0" presId="urn:microsoft.com/office/officeart/2005/8/layout/chevron2"/>
    <dgm:cxn modelId="{34830323-9711-4724-AA36-BC96CFDD291B}" type="presParOf" srcId="{5A8BEA34-04AA-4F87-A383-639C7E8FBD08}" destId="{401CECBA-475A-4128-A40F-5B0253D6CAB1}" srcOrd="1" destOrd="0" presId="urn:microsoft.com/office/officeart/2005/8/layout/chevron2"/>
    <dgm:cxn modelId="{DB59F603-FE72-441E-BEEF-8251B9C44924}" type="presParOf" srcId="{7FED2455-5A9A-47E6-AFF6-FE948CE4ED14}" destId="{9EA00F42-E16C-4B98-A254-858CF78ADD11}" srcOrd="3" destOrd="0" presId="urn:microsoft.com/office/officeart/2005/8/layout/chevron2"/>
    <dgm:cxn modelId="{6F8C6A83-B6D9-4DAB-943C-0206AEE30B19}" type="presParOf" srcId="{7FED2455-5A9A-47E6-AFF6-FE948CE4ED14}" destId="{5D592DAC-AC1A-442F-B157-3CCEFFD9C7FB}" srcOrd="4" destOrd="0" presId="urn:microsoft.com/office/officeart/2005/8/layout/chevron2"/>
    <dgm:cxn modelId="{970328DB-3EDA-4F39-A20A-55660F3BA586}" type="presParOf" srcId="{5D592DAC-AC1A-442F-B157-3CCEFFD9C7FB}" destId="{C82644E6-7A05-47BC-A60F-3787A10421FA}" srcOrd="0" destOrd="0" presId="urn:microsoft.com/office/officeart/2005/8/layout/chevron2"/>
    <dgm:cxn modelId="{B1F6F665-EE2E-4502-A191-5CCDA7E277C1}" type="presParOf" srcId="{5D592DAC-AC1A-442F-B157-3CCEFFD9C7FB}" destId="{EC8AF6F5-FB40-4DE8-B1EE-9430865458E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8F311-0877-42A6-AB48-1511FDDD0D03}">
      <dsp:nvSpPr>
        <dsp:cNvPr id="0" name=""/>
        <dsp:cNvSpPr/>
      </dsp:nvSpPr>
      <dsp:spPr>
        <a:xfrm rot="5400000">
          <a:off x="-306679" y="302713"/>
          <a:ext cx="1966246" cy="1376372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 этап</a:t>
          </a:r>
          <a:endParaRPr lang="ru-RU" sz="3200" b="1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11742" y="695962"/>
        <a:ext cx="1376372" cy="589874"/>
      </dsp:txXfrm>
    </dsp:sp>
    <dsp:sp modelId="{F80E8DE4-EA88-4505-996C-F68E041DC937}">
      <dsp:nvSpPr>
        <dsp:cNvPr id="0" name=""/>
        <dsp:cNvSpPr/>
      </dsp:nvSpPr>
      <dsp:spPr>
        <a:xfrm rot="5400000">
          <a:off x="4447043" y="-3012226"/>
          <a:ext cx="1267260" cy="7408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Подбор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методического и практического материала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к разработке системы планирования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Диагностика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развития познавательной активности у детей и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готовность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родителей к совместной работе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76372" y="120308"/>
        <a:ext cx="7346740" cy="1143534"/>
      </dsp:txXfrm>
    </dsp:sp>
    <dsp:sp modelId="{788BEBBA-C1C5-4158-907E-2E729D706334}">
      <dsp:nvSpPr>
        <dsp:cNvPr id="0" name=""/>
        <dsp:cNvSpPr/>
      </dsp:nvSpPr>
      <dsp:spPr>
        <a:xfrm rot="5400000">
          <a:off x="-306679" y="2184872"/>
          <a:ext cx="1966246" cy="1376372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 этап</a:t>
          </a:r>
          <a:endParaRPr lang="ru-RU" sz="3200" b="1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11742" y="2578121"/>
        <a:ext cx="1376372" cy="589874"/>
      </dsp:txXfrm>
    </dsp:sp>
    <dsp:sp modelId="{401CECBA-475A-4128-A40F-5B0253D6CAB1}">
      <dsp:nvSpPr>
        <dsp:cNvPr id="0" name=""/>
        <dsp:cNvSpPr/>
      </dsp:nvSpPr>
      <dsp:spPr>
        <a:xfrm rot="5400000">
          <a:off x="4327937" y="-1198821"/>
          <a:ext cx="1481987" cy="74555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Создание развивающей предметно-пространственной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среды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в группе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Привлечение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родителей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(законных представителей) к совместной работе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41144" y="1860317"/>
        <a:ext cx="7383229" cy="1337297"/>
      </dsp:txXfrm>
    </dsp:sp>
    <dsp:sp modelId="{C82644E6-7A05-47BC-A60F-3787A10421FA}">
      <dsp:nvSpPr>
        <dsp:cNvPr id="0" name=""/>
        <dsp:cNvSpPr/>
      </dsp:nvSpPr>
      <dsp:spPr>
        <a:xfrm rot="5400000">
          <a:off x="-306679" y="3982162"/>
          <a:ext cx="1966246" cy="1376372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3 этап</a:t>
          </a:r>
          <a:endParaRPr lang="ru-RU" sz="3200" b="1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11742" y="4375411"/>
        <a:ext cx="1376372" cy="589874"/>
      </dsp:txXfrm>
    </dsp:sp>
    <dsp:sp modelId="{EC8AF6F5-FB40-4DE8-B1EE-9430865458E6}">
      <dsp:nvSpPr>
        <dsp:cNvPr id="0" name=""/>
        <dsp:cNvSpPr/>
      </dsp:nvSpPr>
      <dsp:spPr>
        <a:xfrm rot="5400000">
          <a:off x="4412807" y="621953"/>
          <a:ext cx="1312248" cy="74086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Мониторинг результативности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проделанной работы (повторная диагностика познавательной активности детей)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64630" y="3734190"/>
        <a:ext cx="7344544" cy="1184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E8B53-8AB3-45B7-98AC-44F37C3FC66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BF36C-E690-4CF3-A053-635B12D93F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78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F36C-E690-4CF3-A053-635B12D93FE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2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F36C-E690-4CF3-A053-635B12D93FE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323A4A7-B294-4918-B5D8-4A5DE8D00FC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61F504E-90BE-4BFE-9CC2-4C6A301BB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792088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r>
              <a:rPr lang="ru-RU" altLang="ru-RU" sz="2400" kern="0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br>
              <a:rPr lang="ru-RU" altLang="ru-RU" sz="2400" kern="0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kern="0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 </a:t>
            </a:r>
            <a:br>
              <a:rPr lang="ru-RU" altLang="ru-RU" sz="2400" kern="0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kern="0" dirty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«Детский сад №20»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784976" cy="1264786"/>
          </a:xfrm>
        </p:spPr>
        <p:txBody>
          <a:bodyPr>
            <a:normAutofit/>
          </a:bodyPr>
          <a:lstStyle/>
          <a:p>
            <a:pPr lvl="0" algn="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r>
              <a:rPr lang="ru-RU" altLang="ru-RU" sz="4800" kern="0" dirty="0" smtClean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«Клуб юных исследователей» </a:t>
            </a:r>
            <a:endParaRPr lang="ru-RU" altLang="ru-RU" sz="4800" b="1" kern="0" dirty="0" smtClean="0">
              <a:ln w="6350">
                <a:noFill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defRPr/>
            </a:pPr>
            <a:r>
              <a:rPr lang="ru-RU" altLang="ru-RU" sz="1800" b="1" kern="0" dirty="0" smtClean="0">
                <a:ln w="6350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(познавательное развитие)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0313" y="4118529"/>
            <a:ext cx="292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Воспитатель </a:t>
            </a:r>
            <a:r>
              <a:rPr lang="ru-RU" b="1" dirty="0" smtClean="0"/>
              <a:t>группы 12 :</a:t>
            </a:r>
          </a:p>
          <a:p>
            <a:pPr algn="r"/>
            <a:r>
              <a:rPr lang="ru-RU" b="1" dirty="0" smtClean="0"/>
              <a:t>Линева Н.И</a:t>
            </a:r>
            <a:r>
              <a:rPr lang="ru-RU" b="1" dirty="0" smtClean="0"/>
              <a:t>.</a:t>
            </a:r>
            <a:endParaRPr lang="ru-RU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4" y="2780928"/>
            <a:ext cx="3807834" cy="3816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33" y="5041860"/>
            <a:ext cx="2066921" cy="162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08" y="2780928"/>
            <a:ext cx="2664296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79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249" y="740047"/>
            <a:ext cx="2254937" cy="3024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6912" y="723809"/>
            <a:ext cx="2190028" cy="2991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831" y="3587154"/>
            <a:ext cx="3020176" cy="3135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52" y="3498315"/>
            <a:ext cx="2874933" cy="3024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40466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ВОЗДУХА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30560"/>
            <a:ext cx="1505744" cy="13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16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5188" y="1973924"/>
            <a:ext cx="360040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778" y="2225951"/>
            <a:ext cx="3600400" cy="2376265"/>
          </a:xfrm>
          <a:prstGeom prst="rect">
            <a:avLst/>
          </a:prstGeom>
        </p:spPr>
      </p:pic>
      <p:pic>
        <p:nvPicPr>
          <p:cNvPr id="6" name="20220209_1023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59532" y="2960951"/>
            <a:ext cx="2664296" cy="230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5182" y="620688"/>
            <a:ext cx="4055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Свойства воздуха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575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548680"/>
            <a:ext cx="2562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Почва. Ее свойства.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692" y="1019055"/>
            <a:ext cx="2191598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07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4" descr="C:\Users\пользователь\Desktop\фото наташа\IMG_20220127_101439_resized_20220127_104002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24036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ользователь\Desktop\фото наташа\IMG_20220127_101201_resized_20220127_104003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45638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908720"/>
            <a:ext cx="631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«Извержение вулкана»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5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" y="-16863"/>
            <a:ext cx="9144000" cy="6763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556" y="1337662"/>
            <a:ext cx="2520280" cy="2468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476672"/>
            <a:ext cx="5504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ИССЛЕДОВАТЕЛИ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8035" y="3112870"/>
            <a:ext cx="2936521" cy="3024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059" y="3836887"/>
            <a:ext cx="2039274" cy="2468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7" y="1484784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зеркал «Оптика»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конструкторы;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«Охраняем дом»,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«Чистая энергия»,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«118 схем»,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08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20" y="2498793"/>
            <a:ext cx="3299399" cy="3168352"/>
          </a:xfrm>
          <a:prstGeom prst="rect">
            <a:avLst/>
          </a:prstGeom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9634" y="510164"/>
            <a:ext cx="2881670" cy="251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8620" y="2916392"/>
            <a:ext cx="2992083" cy="2640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719" y="908720"/>
            <a:ext cx="338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здравствует мыло душистое!»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412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3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764" y="2672916"/>
            <a:ext cx="2664296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77490"/>
            <a:ext cx="4641524" cy="4151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2576" y="750567"/>
            <a:ext cx="2434199" cy="2542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404664"/>
            <a:ext cx="506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«Да здравствует мыло душистое!»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-a1ed1177a2efacdd4e868fd50368bc13-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342423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4392488" cy="432048"/>
          </a:xfrm>
        </p:spPr>
        <p:txBody>
          <a:bodyPr>
            <a:normAutofit fontScale="90000"/>
          </a:bodyPr>
          <a:lstStyle/>
          <a:p>
            <a:pPr algn="ctr"/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7570" y="572028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Мыльные пузыри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6280" y="1966528"/>
            <a:ext cx="4824536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721" y="372214"/>
            <a:ext cx="2606593" cy="293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7878">
            <a:off x="974365" y="2792627"/>
            <a:ext cx="356708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692696"/>
            <a:ext cx="8640960" cy="583264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современном этапе, в условиях динамичного развития общества повышаются требования к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самостоятельным, инициативным, творческим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людям, а между тем ученые обеспокоены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снижением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уровня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интеллектуального развития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детей;</a:t>
            </a:r>
          </a:p>
          <a:p>
            <a:pPr algn="just"/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Наблюдается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интеллектуальная пассивность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детей (ребенок слушает, запоминает, но сам в активном изучении не участвует);</a:t>
            </a:r>
          </a:p>
          <a:p>
            <a:pPr algn="just"/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Наблюдается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низкая активность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детей в самостоятельной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поисковой деятельности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Растет информированность современных детей, но их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способность к самостоятельному мышлению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воображению падает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ru-RU" sz="7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ДО:</a:t>
            </a:r>
          </a:p>
          <a:p>
            <a:pPr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основных принципов программы ДО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 и познавательных действий ребенка в различных видах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деятельности(п1.4;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I)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п.2.6;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ru-RU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4608512" cy="576064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лаборатории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«Это интересно!»;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дидактических игр,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наглядных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пособий, художественной литературы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экспериментирования;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альбомов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 иллюстрациями: «Мир воды», «Мир воздуха», «Солнце, воздух и вода, наши лучшие друзья»;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картотеки игр и опытов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 кинетическим песком, снегом, водой, мылом;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Обогащение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центра экспериментирования атрибутами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проведения опытов: лупы, цветные стекла, микроскоп, колбочки, пипетки, магниты и др.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выставки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«Мыло ручной работы»</a:t>
            </a: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623221"/>
            <a:ext cx="3456384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6320834"/>
            <a:ext cx="27363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«Полочка умных книг»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97" y="915779"/>
            <a:ext cx="1549928" cy="133770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85271"/>
            <a:ext cx="2592288" cy="27223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4434453"/>
            <a:ext cx="3096344" cy="1800200"/>
          </a:xfrm>
          <a:prstGeom prst="rect">
            <a:avLst/>
          </a:prstGeom>
        </p:spPr>
      </p:pic>
      <p:pic>
        <p:nvPicPr>
          <p:cNvPr id="10" name="Picture 4" descr="C:\Users\andreq\Downloads\IMG_2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557209" y="2265978"/>
            <a:ext cx="1224138" cy="13975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408712" cy="74673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8784976" cy="4896544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Играем или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экспериментируем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itchFamily="18" charset="0"/>
              </a:rPr>
              <a:t>Консультации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темы: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детского экспериментирования в домашних условиях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«Опыты с мылом на кухне», «Захватывающие опыты с магнитом», «Играя-познаем» и др.;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совместного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 детьми и родителями на тему: «Мыло душистое!»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Памятки для родителей: </a:t>
            </a:r>
            <a:r>
              <a:rPr lang="ru-RU" sz="1800" dirty="0"/>
              <a:t>«Экспериментирование с водой</a:t>
            </a:r>
            <a:r>
              <a:rPr lang="ru-RU" sz="1800" dirty="0" smtClean="0"/>
              <a:t>», «Картотека опытов»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Рецепт изготовления мыла в домашних условиях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Мастер-классы онлайн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для родителей на темы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 «Чудеса из снега», «Попробуйте сами!»</a:t>
            </a:r>
          </a:p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Оформление информационного стенда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«Детское экспериментирование»;</a:t>
            </a:r>
          </a:p>
          <a:p>
            <a:pPr marL="342900" indent="-342900" algn="just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Оформление копилки семейных рецептов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 изготовлению мыльных пузырей</a:t>
            </a:r>
          </a:p>
          <a:p>
            <a:endParaRPr lang="ru-RU" sz="18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568" y="923470"/>
            <a:ext cx="8784976" cy="5713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956334"/>
            <a:ext cx="48245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Играем или экспериментируем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Консультации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темы: «Организация детского экспериментирования в домашних условиях»,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«Опыты с мылом на кухне», «Захватывающие опыты с магнитом», «Играя-познаем» и др.;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совместного проекта с детьми и родителями на тему: «Мыло душистое!»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Памятки для родителей: </a:t>
            </a:r>
            <a:r>
              <a:rPr lang="ru-RU" dirty="0" smtClean="0"/>
              <a:t>«Экспериментирование с водой», «Картотека опытов»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«Рецепт изготовления мыла в домашних условиях»;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Оформление информационного стенда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«Детское экспериментирование»;</a:t>
            </a:r>
          </a:p>
          <a:p>
            <a:pPr algn="just"/>
            <a:r>
              <a:rPr lang="ru-RU" smtClean="0">
                <a:latin typeface="Times New Roman" pitchFamily="18" charset="0"/>
                <a:cs typeface="Times New Roman" pitchFamily="18" charset="0"/>
              </a:rPr>
              <a:t>6..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Оформление копилки семейных рецептов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изготовлению мыльных пузырей</a:t>
            </a:r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08590"/>
            <a:ext cx="352839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446449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 группа (дети 5-6 лет) </a:t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диагностика Н.Е.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Веракса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788024" y="1628800"/>
            <a:ext cx="4032448" cy="4824536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Активно вовлекаются в педагогический процесс (участвуют в проектах, конкурсах, праздниках, открытых мероприятиях);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Проводят эксперименты с детьми дома;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Подбирают необходимую информацию для занятий с детьми, помогают в приобретении необходимых пособий и атрибутики для детского экспериментирования;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Увеличился интерес к детскому экспериментированию, как к важному составляющему познавательного развития детей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3728755"/>
              </p:ext>
            </p:extLst>
          </p:nvPr>
        </p:nvGraphicFramePr>
        <p:xfrm>
          <a:off x="285390" y="2708920"/>
          <a:ext cx="4465638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Worksheet" r:id="rId3" imgW="4133774" imgH="4076527" progId="">
                  <p:embed/>
                </p:oleObj>
              </mc:Choice>
              <mc:Fallback>
                <p:oleObj name="Worksheet" r:id="rId3" imgW="4133774" imgH="4076527" progId="">
                  <p:embed/>
                  <p:pic>
                    <p:nvPicPr>
                      <p:cNvPr id="0" name="Picture 4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90" y="2708920"/>
                        <a:ext cx="4465638" cy="440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4048" y="332656"/>
            <a:ext cx="3888432" cy="1152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и достигнутые эффекты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692696"/>
          </a:xfrm>
        </p:spPr>
        <p:txBody>
          <a:bodyPr>
            <a:normAutofit/>
          </a:bodyPr>
          <a:lstStyle/>
          <a:p>
            <a:pPr algn="ctr"/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640960" cy="5976664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8"/>
            <a:ext cx="9144000" cy="6853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34888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СПАСИБО ЗА ВНИМАНИЕ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детей старшего дошкольного возраста в процессе детского экспериментирования </a:t>
            </a:r>
            <a:endParaRPr lang="ru-RU" sz="20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32500" lnSpcReduction="20000"/>
          </a:bodyPr>
          <a:lstStyle/>
          <a:p>
            <a:pPr marL="457200" indent="-457200" algn="just">
              <a:buNone/>
            </a:pPr>
            <a:r>
              <a:rPr lang="ru-RU" sz="55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Развивающие задачи:</a:t>
            </a:r>
            <a:endParaRPr lang="ru-RU" sz="5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детей, любознательность и познавательную мотивацию; развивать воображение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творческую активность.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умение сравнивать, анализировать, обобщать, развивать познавательный интерес детей в процессе экспериментирования, устанавливать причинно-следственной зависимости, делать 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выводы.</a:t>
            </a:r>
            <a:endParaRPr lang="ru-RU" sz="55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5500" dirty="0">
                <a:latin typeface="Times New Roman" pitchFamily="18" charset="0"/>
                <a:cs typeface="Times New Roman" pitchFamily="18" charset="0"/>
              </a:rPr>
              <a:t>развивать внимание, зрительную, слуховую чувствительность.</a:t>
            </a:r>
          </a:p>
          <a:p>
            <a:pPr>
              <a:buNone/>
            </a:pPr>
            <a:r>
              <a:rPr lang="ru-RU" sz="55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Обучающие задачи:</a:t>
            </a:r>
            <a:endParaRPr lang="ru-RU" sz="55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расширять представление детей о физических свойствах окружающего мира.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знакомить с различными свойствами веществ (твердость, мягкость, сыпучесть, вязкость, плавучесть, растворимость).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развивать представления об основных физических явлениях.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развивать представления детей о некоторых факторах среды (свет, температура воздуха и её изменчивость; вода-переход в различные состояния: жидкое, твердое, газообразное их отличие друг от друга; воздух — его давление и сила; почва — состав, влажность, сухость).</a:t>
            </a:r>
          </a:p>
          <a:p>
            <a:pPr marL="0" indent="0" algn="just">
              <a:buNone/>
            </a:pPr>
            <a:r>
              <a:rPr lang="ru-RU" sz="55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Воспитательные задачи:</a:t>
            </a:r>
            <a:endParaRPr lang="ru-RU" sz="55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формировать опыт выполнения правил техники безопасности при проведении экспериментов.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развивать эмоционально-ценностное отношение к окружающему миру</a:t>
            </a:r>
            <a:r>
              <a:rPr lang="ru-RU" sz="33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3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работы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9656965"/>
              </p:ext>
            </p:extLst>
          </p:nvPr>
        </p:nvGraphicFramePr>
        <p:xfrm>
          <a:off x="179512" y="1196752"/>
          <a:ext cx="878497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79712" y="2564904"/>
            <a:ext cx="669674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4437112"/>
            <a:ext cx="6624736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Результативный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692696"/>
            <a:ext cx="6696744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Информационно-аналитический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214" y="260883"/>
            <a:ext cx="878497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(фрагмент перспективного планирования в рамках проекта «Да здравствует мыло душистое!») 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14309731"/>
              </p:ext>
            </p:extLst>
          </p:nvPr>
        </p:nvGraphicFramePr>
        <p:xfrm>
          <a:off x="0" y="764939"/>
          <a:ext cx="9144000" cy="719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5616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Дни недели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Четверг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16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Занятия  (НОД)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пользе и значимости мыла»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«Цвет и форма»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Друзья –вода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мыло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Лепим кусочки мыла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Праздник «Мыло душистое»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322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Наблюдаем за мылом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Наблюдаем за пеной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0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Рассказывание, ЧХЛ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К.И. Чуковский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Мойдодыр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 «Пузырь, соломинка и лапоть»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С.Я. Маршак «Девочка чумазая»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стихов и загадок о воде и мыле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16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Экспериментирование моделирование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чего делают мыльные пузыри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Растворяется-не растворяется,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тонет или нет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Стираем кукольное белье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хоз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мылом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«Свойства мыла»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16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Дидактические игры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Найди предметы из мыла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«Сравни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весу»,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знай по запаху»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«Подбери слово»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«Узнай по описанию»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00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Художественная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«Такое разное мыло»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Аппликация «Волшебная полочка»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«Полет мыльных пузырей»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16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Театрализованные игры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Драматизация «Девочка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чумазая»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«Искупаем куклу Машу»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С/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«Парфюмерный магазин»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322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Конструирование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Строим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Хоз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магазин»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322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Спортивные и подвижные игры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«Пузырь»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«Тесная баночка»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«Кто больше поймает»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Игры с мыльными пузырями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199551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экспериментальной деятельности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835614"/>
            <a:ext cx="8496944" cy="8344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или исследования с одним объектом проводятся как однократно, так и многократно ( циклически) в зависимости от интересов детей и характеристик объекта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1" y="2060849"/>
            <a:ext cx="2376264" cy="316835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588224" y="5512626"/>
            <a:ext cx="2232247" cy="72008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Опыты с магнитами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68" y="2060849"/>
            <a:ext cx="2393032" cy="31683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887215"/>
            <a:ext cx="38697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детского экспериментирован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ия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Постановка цели, определение задач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Предварительная работа (сбор информации об объектах, явлениях, предметах)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мотивов деятельности детей, познавательных интересов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Поиск эффективной формы ЭД с детьми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проведения ЭД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Выбор методов и приемов формирования навыков ЭД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и обобщение полученных результатов</a:t>
            </a:r>
          </a:p>
          <a:p>
            <a:pPr algn="just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97152"/>
            <a:ext cx="1872208" cy="183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1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232911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экспериментальной деятельности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496944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Экспериментальная деятельность проходила в группе , на участке и в домашних условиях.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477816" y="5373216"/>
            <a:ext cx="2376264" cy="72008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Опыты с бумагой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09" y="2168860"/>
            <a:ext cx="2520280" cy="288032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2627784" y="5999409"/>
            <a:ext cx="3240360" cy="59794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с водой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32" y="1962775"/>
            <a:ext cx="1980961" cy="2965361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23528" y="6106797"/>
            <a:ext cx="1584176" cy="49055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 со снегом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99" y="1962775"/>
            <a:ext cx="1940442" cy="2258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900">
            <a:off x="4321616" y="4314454"/>
            <a:ext cx="1728192" cy="15517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123">
            <a:off x="2330631" y="4493967"/>
            <a:ext cx="1967653" cy="1529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8" y="2142795"/>
            <a:ext cx="1255755" cy="1466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6" y="3789040"/>
            <a:ext cx="1908867" cy="20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9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14108"/>
            <a:ext cx="3528392" cy="3565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39" y="1052736"/>
            <a:ext cx="3003798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35" y="3537012"/>
            <a:ext cx="3456384" cy="3188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404664"/>
            <a:ext cx="624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МАГНИТА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70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5179</TotalTime>
  <Words>1059</Words>
  <Application>Microsoft Office PowerPoint</Application>
  <PresentationFormat>Экран (4:3)</PresentationFormat>
  <Paragraphs>167</Paragraphs>
  <Slides>23</Slides>
  <Notes>2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Справедливость</vt:lpstr>
      <vt:lpstr>Worksheet</vt:lpstr>
      <vt:lpstr>Муниципальное бюджетное  дошкольное образовательное учреждение  «Детский сад №20»</vt:lpstr>
      <vt:lpstr>Актуальность</vt:lpstr>
      <vt:lpstr> ЦЕЛЬ: развитие познавательной активности детей старшего дошкольного возраста в процессе детского экспериментирования </vt:lpstr>
      <vt:lpstr>Этапы работы</vt:lpstr>
      <vt:lpstr>Презентация PowerPoint</vt:lpstr>
      <vt:lpstr>(фрагмент перспективного планирования в рамках проекта «Да здравствует мыло душистое!»)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предметно-пространственная среда</vt:lpstr>
      <vt:lpstr>            Работа с родителями (законными представителями)</vt:lpstr>
      <vt:lpstr>       подготовительная  группа (дети 5-6 лет)  диагностика Н.Е. Веракса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ПОТАПОВА ГАЛИНА АЛЕКСЕЕВНА</dc:title>
  <dc:creator>andreq</dc:creator>
  <cp:lastModifiedBy>HP</cp:lastModifiedBy>
  <cp:revision>397</cp:revision>
  <dcterms:created xsi:type="dcterms:W3CDTF">2017-02-15T10:03:31Z</dcterms:created>
  <dcterms:modified xsi:type="dcterms:W3CDTF">2022-05-19T11:16:15Z</dcterms:modified>
</cp:coreProperties>
</file>